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p:scale>
          <a:sx n="10" d="100"/>
          <a:sy n="10" d="100"/>
        </p:scale>
        <p:origin x="-3320" y="-92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94245B-7088-7345-96A0-5E1F5AE7B9DA}" type="datetimeFigureOut">
              <a:rPr lang="en-US" smtClean="0"/>
              <a:t>4/16/16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6F609-356E-0642-84B0-261B17729D30}" type="slidenum">
              <a:rPr lang="en-US" smtClean="0"/>
              <a:t>‹#›</a:t>
            </a:fld>
            <a:endParaRPr lang="en-US"/>
          </a:p>
        </p:txBody>
      </p:sp>
    </p:spTree>
    <p:extLst>
      <p:ext uri="{BB962C8B-B14F-4D97-AF65-F5344CB8AC3E}">
        <p14:creationId xmlns:p14="http://schemas.microsoft.com/office/powerpoint/2010/main" val="2851470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4245B-7088-7345-96A0-5E1F5AE7B9DA}" type="datetimeFigureOut">
              <a:rPr lang="en-US" smtClean="0"/>
              <a:t>4/16/16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6F609-356E-0642-84B0-261B17729D30}" type="slidenum">
              <a:rPr lang="en-US" smtClean="0"/>
              <a:t>‹#›</a:t>
            </a:fld>
            <a:endParaRPr lang="en-US"/>
          </a:p>
        </p:txBody>
      </p:sp>
    </p:spTree>
    <p:extLst>
      <p:ext uri="{BB962C8B-B14F-4D97-AF65-F5344CB8AC3E}">
        <p14:creationId xmlns:p14="http://schemas.microsoft.com/office/powerpoint/2010/main" val="1215262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4245B-7088-7345-96A0-5E1F5AE7B9DA}" type="datetimeFigureOut">
              <a:rPr lang="en-US" smtClean="0"/>
              <a:t>4/16/16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6F609-356E-0642-84B0-261B17729D30}" type="slidenum">
              <a:rPr lang="en-US" smtClean="0"/>
              <a:t>‹#›</a:t>
            </a:fld>
            <a:endParaRPr lang="en-US"/>
          </a:p>
        </p:txBody>
      </p:sp>
    </p:spTree>
    <p:extLst>
      <p:ext uri="{BB962C8B-B14F-4D97-AF65-F5344CB8AC3E}">
        <p14:creationId xmlns:p14="http://schemas.microsoft.com/office/powerpoint/2010/main" val="31542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1982FF-F949-AE4D-9DF7-F58E2C9B7F79}" type="datetimeFigureOut">
              <a:rPr lang="en-US" smtClean="0"/>
              <a:t>4/16/16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F9478-8246-E342-8155-CBCFA30CDA11}" type="slidenum">
              <a:rPr lang="en-US" smtClean="0"/>
              <a:t>‹#›</a:t>
            </a:fld>
            <a:endParaRPr lang="en-US"/>
          </a:p>
        </p:txBody>
      </p:sp>
    </p:spTree>
    <p:extLst>
      <p:ext uri="{BB962C8B-B14F-4D97-AF65-F5344CB8AC3E}">
        <p14:creationId xmlns:p14="http://schemas.microsoft.com/office/powerpoint/2010/main" val="695799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982FF-F949-AE4D-9DF7-F58E2C9B7F79}" type="datetimeFigureOut">
              <a:rPr lang="en-US" smtClean="0"/>
              <a:t>4/16/16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F9478-8246-E342-8155-CBCFA30CDA11}" type="slidenum">
              <a:rPr lang="en-US" smtClean="0"/>
              <a:t>‹#›</a:t>
            </a:fld>
            <a:endParaRPr lang="en-US"/>
          </a:p>
        </p:txBody>
      </p:sp>
    </p:spTree>
    <p:extLst>
      <p:ext uri="{BB962C8B-B14F-4D97-AF65-F5344CB8AC3E}">
        <p14:creationId xmlns:p14="http://schemas.microsoft.com/office/powerpoint/2010/main" val="3884101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982FF-F949-AE4D-9DF7-F58E2C9B7F79}" type="datetimeFigureOut">
              <a:rPr lang="en-US" smtClean="0"/>
              <a:t>4/16/16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F9478-8246-E342-8155-CBCFA30CDA11}" type="slidenum">
              <a:rPr lang="en-US" smtClean="0"/>
              <a:t>‹#›</a:t>
            </a:fld>
            <a:endParaRPr lang="en-US"/>
          </a:p>
        </p:txBody>
      </p:sp>
    </p:spTree>
    <p:extLst>
      <p:ext uri="{BB962C8B-B14F-4D97-AF65-F5344CB8AC3E}">
        <p14:creationId xmlns:p14="http://schemas.microsoft.com/office/powerpoint/2010/main" val="138430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1982FF-F949-AE4D-9DF7-F58E2C9B7F79}" type="datetimeFigureOut">
              <a:rPr lang="en-US" smtClean="0"/>
              <a:t>4/16/16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F9478-8246-E342-8155-CBCFA30CDA11}" type="slidenum">
              <a:rPr lang="en-US" smtClean="0"/>
              <a:t>‹#›</a:t>
            </a:fld>
            <a:endParaRPr lang="en-US"/>
          </a:p>
        </p:txBody>
      </p:sp>
    </p:spTree>
    <p:extLst>
      <p:ext uri="{BB962C8B-B14F-4D97-AF65-F5344CB8AC3E}">
        <p14:creationId xmlns:p14="http://schemas.microsoft.com/office/powerpoint/2010/main" val="2527461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1982FF-F949-AE4D-9DF7-F58E2C9B7F79}" type="datetimeFigureOut">
              <a:rPr lang="en-US" smtClean="0"/>
              <a:t>4/16/16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F9478-8246-E342-8155-CBCFA30CDA11}" type="slidenum">
              <a:rPr lang="en-US" smtClean="0"/>
              <a:t>‹#›</a:t>
            </a:fld>
            <a:endParaRPr lang="en-US"/>
          </a:p>
        </p:txBody>
      </p:sp>
    </p:spTree>
    <p:extLst>
      <p:ext uri="{BB962C8B-B14F-4D97-AF65-F5344CB8AC3E}">
        <p14:creationId xmlns:p14="http://schemas.microsoft.com/office/powerpoint/2010/main" val="38231014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1982FF-F949-AE4D-9DF7-F58E2C9B7F79}" type="datetimeFigureOut">
              <a:rPr lang="en-US" smtClean="0"/>
              <a:t>4/16/16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F9478-8246-E342-8155-CBCFA30CDA11}" type="slidenum">
              <a:rPr lang="en-US" smtClean="0"/>
              <a:t>‹#›</a:t>
            </a:fld>
            <a:endParaRPr lang="en-US"/>
          </a:p>
        </p:txBody>
      </p:sp>
    </p:spTree>
    <p:extLst>
      <p:ext uri="{BB962C8B-B14F-4D97-AF65-F5344CB8AC3E}">
        <p14:creationId xmlns:p14="http://schemas.microsoft.com/office/powerpoint/2010/main" val="64221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1982FF-F949-AE4D-9DF7-F58E2C9B7F79}" type="datetimeFigureOut">
              <a:rPr lang="en-US" smtClean="0"/>
              <a:t>4/16/16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F9478-8246-E342-8155-CBCFA30CDA11}" type="slidenum">
              <a:rPr lang="en-US" smtClean="0"/>
              <a:t>‹#›</a:t>
            </a:fld>
            <a:endParaRPr lang="en-US"/>
          </a:p>
        </p:txBody>
      </p:sp>
    </p:spTree>
    <p:extLst>
      <p:ext uri="{BB962C8B-B14F-4D97-AF65-F5344CB8AC3E}">
        <p14:creationId xmlns:p14="http://schemas.microsoft.com/office/powerpoint/2010/main" val="3204311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982FF-F949-AE4D-9DF7-F58E2C9B7F79}" type="datetimeFigureOut">
              <a:rPr lang="en-US" smtClean="0"/>
              <a:t>4/16/16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F9478-8246-E342-8155-CBCFA30CDA11}" type="slidenum">
              <a:rPr lang="en-US" smtClean="0"/>
              <a:t>‹#›</a:t>
            </a:fld>
            <a:endParaRPr lang="en-US"/>
          </a:p>
        </p:txBody>
      </p:sp>
    </p:spTree>
    <p:extLst>
      <p:ext uri="{BB962C8B-B14F-4D97-AF65-F5344CB8AC3E}">
        <p14:creationId xmlns:p14="http://schemas.microsoft.com/office/powerpoint/2010/main" val="3312159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94245B-7088-7345-96A0-5E1F5AE7B9DA}" type="datetimeFigureOut">
              <a:rPr lang="en-US" smtClean="0"/>
              <a:t>4/16/16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6F609-356E-0642-84B0-261B17729D30}" type="slidenum">
              <a:rPr lang="en-US" smtClean="0"/>
              <a:t>‹#›</a:t>
            </a:fld>
            <a:endParaRPr lang="en-US"/>
          </a:p>
        </p:txBody>
      </p:sp>
    </p:spTree>
    <p:extLst>
      <p:ext uri="{BB962C8B-B14F-4D97-AF65-F5344CB8AC3E}">
        <p14:creationId xmlns:p14="http://schemas.microsoft.com/office/powerpoint/2010/main" val="695280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1982FF-F949-AE4D-9DF7-F58E2C9B7F79}" type="datetimeFigureOut">
              <a:rPr lang="en-US" smtClean="0"/>
              <a:t>4/16/16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F9478-8246-E342-8155-CBCFA30CDA11}" type="slidenum">
              <a:rPr lang="en-US" smtClean="0"/>
              <a:t>‹#›</a:t>
            </a:fld>
            <a:endParaRPr lang="en-US"/>
          </a:p>
        </p:txBody>
      </p:sp>
    </p:spTree>
    <p:extLst>
      <p:ext uri="{BB962C8B-B14F-4D97-AF65-F5344CB8AC3E}">
        <p14:creationId xmlns:p14="http://schemas.microsoft.com/office/powerpoint/2010/main" val="26464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982FF-F949-AE4D-9DF7-F58E2C9B7F79}" type="datetimeFigureOut">
              <a:rPr lang="en-US" smtClean="0"/>
              <a:t>4/16/16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F9478-8246-E342-8155-CBCFA30CDA11}" type="slidenum">
              <a:rPr lang="en-US" smtClean="0"/>
              <a:t>‹#›</a:t>
            </a:fld>
            <a:endParaRPr lang="en-US"/>
          </a:p>
        </p:txBody>
      </p:sp>
    </p:spTree>
    <p:extLst>
      <p:ext uri="{BB962C8B-B14F-4D97-AF65-F5344CB8AC3E}">
        <p14:creationId xmlns:p14="http://schemas.microsoft.com/office/powerpoint/2010/main" val="8137428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982FF-F949-AE4D-9DF7-F58E2C9B7F79}" type="datetimeFigureOut">
              <a:rPr lang="en-US" smtClean="0"/>
              <a:t>4/16/16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F9478-8246-E342-8155-CBCFA30CDA11}" type="slidenum">
              <a:rPr lang="en-US" smtClean="0"/>
              <a:t>‹#›</a:t>
            </a:fld>
            <a:endParaRPr lang="en-US"/>
          </a:p>
        </p:txBody>
      </p:sp>
    </p:spTree>
    <p:extLst>
      <p:ext uri="{BB962C8B-B14F-4D97-AF65-F5344CB8AC3E}">
        <p14:creationId xmlns:p14="http://schemas.microsoft.com/office/powerpoint/2010/main" val="370482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94245B-7088-7345-96A0-5E1F5AE7B9DA}" type="datetimeFigureOut">
              <a:rPr lang="en-US" smtClean="0"/>
              <a:t>4/16/16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B6F609-356E-0642-84B0-261B17729D30}" type="slidenum">
              <a:rPr lang="en-US" smtClean="0"/>
              <a:t>‹#›</a:t>
            </a:fld>
            <a:endParaRPr lang="en-US"/>
          </a:p>
        </p:txBody>
      </p:sp>
    </p:spTree>
    <p:extLst>
      <p:ext uri="{BB962C8B-B14F-4D97-AF65-F5344CB8AC3E}">
        <p14:creationId xmlns:p14="http://schemas.microsoft.com/office/powerpoint/2010/main" val="1752901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94245B-7088-7345-96A0-5E1F5AE7B9DA}" type="datetimeFigureOut">
              <a:rPr lang="en-US" smtClean="0"/>
              <a:t>4/16/16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6F609-356E-0642-84B0-261B17729D30}" type="slidenum">
              <a:rPr lang="en-US" smtClean="0"/>
              <a:t>‹#›</a:t>
            </a:fld>
            <a:endParaRPr lang="en-US"/>
          </a:p>
        </p:txBody>
      </p:sp>
    </p:spTree>
    <p:extLst>
      <p:ext uri="{BB962C8B-B14F-4D97-AF65-F5344CB8AC3E}">
        <p14:creationId xmlns:p14="http://schemas.microsoft.com/office/powerpoint/2010/main" val="336896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94245B-7088-7345-96A0-5E1F5AE7B9DA}" type="datetimeFigureOut">
              <a:rPr lang="en-US" smtClean="0"/>
              <a:t>4/16/16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B6F609-356E-0642-84B0-261B17729D30}" type="slidenum">
              <a:rPr lang="en-US" smtClean="0"/>
              <a:t>‹#›</a:t>
            </a:fld>
            <a:endParaRPr lang="en-US"/>
          </a:p>
        </p:txBody>
      </p:sp>
    </p:spTree>
    <p:extLst>
      <p:ext uri="{BB962C8B-B14F-4D97-AF65-F5344CB8AC3E}">
        <p14:creationId xmlns:p14="http://schemas.microsoft.com/office/powerpoint/2010/main" val="124956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94245B-7088-7345-96A0-5E1F5AE7B9DA}" type="datetimeFigureOut">
              <a:rPr lang="en-US" smtClean="0"/>
              <a:t>4/16/16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B6F609-356E-0642-84B0-261B17729D30}" type="slidenum">
              <a:rPr lang="en-US" smtClean="0"/>
              <a:t>‹#›</a:t>
            </a:fld>
            <a:endParaRPr lang="en-US"/>
          </a:p>
        </p:txBody>
      </p:sp>
    </p:spTree>
    <p:extLst>
      <p:ext uri="{BB962C8B-B14F-4D97-AF65-F5344CB8AC3E}">
        <p14:creationId xmlns:p14="http://schemas.microsoft.com/office/powerpoint/2010/main" val="2912298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4245B-7088-7345-96A0-5E1F5AE7B9DA}" type="datetimeFigureOut">
              <a:rPr lang="en-US" smtClean="0"/>
              <a:t>4/16/16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B6F609-356E-0642-84B0-261B17729D30}" type="slidenum">
              <a:rPr lang="en-US" smtClean="0"/>
              <a:t>‹#›</a:t>
            </a:fld>
            <a:endParaRPr lang="en-US"/>
          </a:p>
        </p:txBody>
      </p:sp>
    </p:spTree>
    <p:extLst>
      <p:ext uri="{BB962C8B-B14F-4D97-AF65-F5344CB8AC3E}">
        <p14:creationId xmlns:p14="http://schemas.microsoft.com/office/powerpoint/2010/main" val="105306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4245B-7088-7345-96A0-5E1F5AE7B9DA}" type="datetimeFigureOut">
              <a:rPr lang="en-US" smtClean="0"/>
              <a:t>4/16/16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6F609-356E-0642-84B0-261B17729D30}" type="slidenum">
              <a:rPr lang="en-US" smtClean="0"/>
              <a:t>‹#›</a:t>
            </a:fld>
            <a:endParaRPr lang="en-US"/>
          </a:p>
        </p:txBody>
      </p:sp>
    </p:spTree>
    <p:extLst>
      <p:ext uri="{BB962C8B-B14F-4D97-AF65-F5344CB8AC3E}">
        <p14:creationId xmlns:p14="http://schemas.microsoft.com/office/powerpoint/2010/main" val="385425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94245B-7088-7345-96A0-5E1F5AE7B9DA}" type="datetimeFigureOut">
              <a:rPr lang="en-US" smtClean="0"/>
              <a:t>4/16/16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B6F609-356E-0642-84B0-261B17729D30}" type="slidenum">
              <a:rPr lang="en-US" smtClean="0"/>
              <a:t>‹#›</a:t>
            </a:fld>
            <a:endParaRPr lang="en-US"/>
          </a:p>
        </p:txBody>
      </p:sp>
    </p:spTree>
    <p:extLst>
      <p:ext uri="{BB962C8B-B14F-4D97-AF65-F5344CB8AC3E}">
        <p14:creationId xmlns:p14="http://schemas.microsoft.com/office/powerpoint/2010/main" val="28331831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6294245B-7088-7345-96A0-5E1F5AE7B9DA}" type="datetimeFigureOut">
              <a:rPr lang="en-US" smtClean="0"/>
              <a:t>4/16/16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DDB6F609-356E-0642-84B0-261B17729D30}" type="slidenum">
              <a:rPr lang="en-US" smtClean="0"/>
              <a:t>‹#›</a:t>
            </a:fld>
            <a:endParaRPr lang="en-US"/>
          </a:p>
        </p:txBody>
      </p:sp>
    </p:spTree>
    <p:extLst>
      <p:ext uri="{BB962C8B-B14F-4D97-AF65-F5344CB8AC3E}">
        <p14:creationId xmlns:p14="http://schemas.microsoft.com/office/powerpoint/2010/main" val="488109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B81982FF-F949-AE4D-9DF7-F58E2C9B7F79}" type="datetimeFigureOut">
              <a:rPr lang="en-US" smtClean="0"/>
              <a:t>4/16/16</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E8BF9478-8246-E342-8155-CBCFA30CDA11}" type="slidenum">
              <a:rPr lang="en-US" smtClean="0"/>
              <a:t>‹#›</a:t>
            </a:fld>
            <a:endParaRPr lang="en-US"/>
          </a:p>
        </p:txBody>
      </p:sp>
    </p:spTree>
    <p:extLst>
      <p:ext uri="{BB962C8B-B14F-4D97-AF65-F5344CB8AC3E}">
        <p14:creationId xmlns:p14="http://schemas.microsoft.com/office/powerpoint/2010/main" val="8984224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5" name="Picture 44"/>
          <p:cNvPicPr>
            <a:picLocks noChangeAspect="1"/>
          </p:cNvPicPr>
          <p:nvPr/>
        </p:nvPicPr>
        <p:blipFill>
          <a:blip r:embed="rId2"/>
          <a:stretch>
            <a:fillRect/>
          </a:stretch>
        </p:blipFill>
        <p:spPr>
          <a:xfrm>
            <a:off x="261810" y="3419742"/>
            <a:ext cx="43629389" cy="26177634"/>
          </a:xfrm>
          <a:prstGeom prst="rect">
            <a:avLst/>
          </a:prstGeom>
        </p:spPr>
      </p:pic>
      <p:sp>
        <p:nvSpPr>
          <p:cNvPr id="2" name="Title 1"/>
          <p:cNvSpPr>
            <a:spLocks noGrp="1"/>
          </p:cNvSpPr>
          <p:nvPr>
            <p:ph type="ctrTitle"/>
          </p:nvPr>
        </p:nvSpPr>
        <p:spPr>
          <a:xfrm>
            <a:off x="1923465" y="-507904"/>
            <a:ext cx="41867068" cy="4267392"/>
          </a:xfrm>
        </p:spPr>
        <p:txBody>
          <a:bodyPr>
            <a:noAutofit/>
          </a:bodyPr>
          <a:lstStyle/>
          <a:p>
            <a:r>
              <a:rPr lang="en-US" sz="176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harter Black"/>
                <a:cs typeface="Charter Black"/>
              </a:rPr>
              <a:t>BIOL 4961 Human Population</a:t>
            </a:r>
            <a:endParaRPr lang="en-US" sz="176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harter Black"/>
              <a:cs typeface="Charter Black"/>
            </a:endParaRPr>
          </a:p>
        </p:txBody>
      </p:sp>
      <p:grpSp>
        <p:nvGrpSpPr>
          <p:cNvPr id="46" name="Group 45"/>
          <p:cNvGrpSpPr/>
          <p:nvPr/>
        </p:nvGrpSpPr>
        <p:grpSpPr>
          <a:xfrm>
            <a:off x="2677234" y="22356385"/>
            <a:ext cx="39128812" cy="8779887"/>
            <a:chOff x="2677234" y="18530571"/>
            <a:chExt cx="39128812" cy="8779887"/>
          </a:xfrm>
        </p:grpSpPr>
        <p:sp>
          <p:nvSpPr>
            <p:cNvPr id="21" name="Rectangle 20"/>
            <p:cNvSpPr/>
            <p:nvPr/>
          </p:nvSpPr>
          <p:spPr>
            <a:xfrm>
              <a:off x="2677234" y="20835734"/>
              <a:ext cx="39128812" cy="5938356"/>
            </a:xfrm>
            <a:prstGeom prst="rect">
              <a:avLst/>
            </a:prstGeom>
            <a:solidFill>
              <a:schemeClr val="tx1">
                <a:alpha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3039208" y="21142484"/>
              <a:ext cx="38423968" cy="6167974"/>
              <a:chOff x="-18200" y="0"/>
              <a:chExt cx="12116650" cy="1884361"/>
            </a:xfrm>
          </p:grpSpPr>
          <p:grpSp>
            <p:nvGrpSpPr>
              <p:cNvPr id="6" name="Group 5"/>
              <p:cNvGrpSpPr/>
              <p:nvPr/>
            </p:nvGrpSpPr>
            <p:grpSpPr>
              <a:xfrm>
                <a:off x="-10549" y="0"/>
                <a:ext cx="12108999" cy="1569922"/>
                <a:chOff x="-10549" y="0"/>
                <a:chExt cx="12108999" cy="1569922"/>
              </a:xfrm>
            </p:grpSpPr>
            <p:pic>
              <p:nvPicPr>
                <p:cNvPr id="14" name="Picture 13"/>
                <p:cNvPicPr>
                  <a:picLocks noChangeAspect="1"/>
                </p:cNvPicPr>
                <p:nvPr/>
              </p:nvPicPr>
              <p:blipFill>
                <a:blip r:embed="rId3"/>
                <a:stretch>
                  <a:fillRect/>
                </a:stretch>
              </p:blipFill>
              <p:spPr>
                <a:xfrm>
                  <a:off x="1748515" y="15307"/>
                  <a:ext cx="1554615" cy="1554615"/>
                </a:xfrm>
                <a:prstGeom prst="rect">
                  <a:avLst/>
                </a:prstGeom>
              </p:spPr>
            </p:pic>
            <p:pic>
              <p:nvPicPr>
                <p:cNvPr id="15" name="Picture 14"/>
                <p:cNvPicPr>
                  <a:picLocks noChangeAspect="1"/>
                </p:cNvPicPr>
                <p:nvPr/>
              </p:nvPicPr>
              <p:blipFill>
                <a:blip r:embed="rId4"/>
                <a:stretch>
                  <a:fillRect/>
                </a:stretch>
              </p:blipFill>
              <p:spPr>
                <a:xfrm>
                  <a:off x="3507579" y="15307"/>
                  <a:ext cx="1554615" cy="1554615"/>
                </a:xfrm>
                <a:prstGeom prst="rect">
                  <a:avLst/>
                </a:prstGeom>
              </p:spPr>
            </p:pic>
            <p:pic>
              <p:nvPicPr>
                <p:cNvPr id="16" name="Picture 15"/>
                <p:cNvPicPr>
                  <a:picLocks noChangeAspect="1"/>
                </p:cNvPicPr>
                <p:nvPr/>
              </p:nvPicPr>
              <p:blipFill>
                <a:blip r:embed="rId5"/>
                <a:stretch>
                  <a:fillRect/>
                </a:stretch>
              </p:blipFill>
              <p:spPr>
                <a:xfrm>
                  <a:off x="-10549" y="15307"/>
                  <a:ext cx="1554615" cy="1554615"/>
                </a:xfrm>
                <a:prstGeom prst="rect">
                  <a:avLst/>
                </a:prstGeom>
              </p:spPr>
            </p:pic>
            <p:pic>
              <p:nvPicPr>
                <p:cNvPr id="17" name="Picture 16"/>
                <p:cNvPicPr>
                  <a:picLocks noChangeAspect="1"/>
                </p:cNvPicPr>
                <p:nvPr/>
              </p:nvPicPr>
              <p:blipFill>
                <a:blip r:embed="rId6"/>
                <a:stretch>
                  <a:fillRect/>
                </a:stretch>
              </p:blipFill>
              <p:spPr>
                <a:xfrm>
                  <a:off x="5266643" y="15307"/>
                  <a:ext cx="1554615" cy="1554615"/>
                </a:xfrm>
                <a:prstGeom prst="rect">
                  <a:avLst/>
                </a:prstGeom>
              </p:spPr>
            </p:pic>
            <p:pic>
              <p:nvPicPr>
                <p:cNvPr id="18" name="Picture 17"/>
                <p:cNvPicPr>
                  <a:picLocks noChangeAspect="1"/>
                </p:cNvPicPr>
                <p:nvPr/>
              </p:nvPicPr>
              <p:blipFill>
                <a:blip r:embed="rId7"/>
                <a:stretch>
                  <a:fillRect/>
                </a:stretch>
              </p:blipFill>
              <p:spPr>
                <a:xfrm>
                  <a:off x="7025707" y="15307"/>
                  <a:ext cx="1554615" cy="1554615"/>
                </a:xfrm>
                <a:prstGeom prst="rect">
                  <a:avLst/>
                </a:prstGeom>
              </p:spPr>
            </p:pic>
            <p:pic>
              <p:nvPicPr>
                <p:cNvPr id="19" name="Picture 18"/>
                <p:cNvPicPr>
                  <a:picLocks noChangeAspect="1"/>
                </p:cNvPicPr>
                <p:nvPr/>
              </p:nvPicPr>
              <p:blipFill>
                <a:blip r:embed="rId8"/>
                <a:stretch>
                  <a:fillRect/>
                </a:stretch>
              </p:blipFill>
              <p:spPr>
                <a:xfrm>
                  <a:off x="8784771" y="0"/>
                  <a:ext cx="1554615" cy="1554615"/>
                </a:xfrm>
                <a:prstGeom prst="rect">
                  <a:avLst/>
                </a:prstGeom>
              </p:spPr>
            </p:pic>
            <p:pic>
              <p:nvPicPr>
                <p:cNvPr id="20" name="Picture 19"/>
                <p:cNvPicPr>
                  <a:picLocks noChangeAspect="1"/>
                </p:cNvPicPr>
                <p:nvPr/>
              </p:nvPicPr>
              <p:blipFill>
                <a:blip r:embed="rId9"/>
                <a:stretch>
                  <a:fillRect/>
                </a:stretch>
              </p:blipFill>
              <p:spPr>
                <a:xfrm>
                  <a:off x="10543835" y="15307"/>
                  <a:ext cx="1554615" cy="1554615"/>
                </a:xfrm>
                <a:prstGeom prst="rect">
                  <a:avLst/>
                </a:prstGeom>
              </p:spPr>
            </p:pic>
          </p:grpSp>
          <p:sp>
            <p:nvSpPr>
              <p:cNvPr id="7" name="TextBox 6"/>
              <p:cNvSpPr txBox="1"/>
              <p:nvPr/>
            </p:nvSpPr>
            <p:spPr>
              <a:xfrm>
                <a:off x="-18200" y="1437306"/>
                <a:ext cx="1291315" cy="432529"/>
              </a:xfrm>
              <a:prstGeom prst="rect">
                <a:avLst/>
              </a:prstGeom>
              <a:noFill/>
            </p:spPr>
            <p:txBody>
              <a:bodyPr wrap="square" rtlCol="0">
                <a:spAutoFit/>
              </a:bodyPr>
              <a:lstStyle/>
              <a:p>
                <a:r>
                  <a:rPr lang="en-US" dirty="0" smtClean="0">
                    <a:solidFill>
                      <a:srgbClr val="FFFFFF"/>
                    </a:solidFill>
                  </a:rPr>
                  <a:t>Day 1 </a:t>
                </a:r>
                <a:endParaRPr lang="en-US" dirty="0">
                  <a:solidFill>
                    <a:srgbClr val="FFFFFF"/>
                  </a:solidFill>
                </a:endParaRPr>
              </a:p>
            </p:txBody>
          </p:sp>
          <p:sp>
            <p:nvSpPr>
              <p:cNvPr id="8" name="TextBox 7"/>
              <p:cNvSpPr txBox="1"/>
              <p:nvPr/>
            </p:nvSpPr>
            <p:spPr>
              <a:xfrm>
                <a:off x="1740864" y="1451832"/>
                <a:ext cx="1291315" cy="432529"/>
              </a:xfrm>
              <a:prstGeom prst="rect">
                <a:avLst/>
              </a:prstGeom>
              <a:noFill/>
            </p:spPr>
            <p:txBody>
              <a:bodyPr wrap="square" rtlCol="0">
                <a:spAutoFit/>
              </a:bodyPr>
              <a:lstStyle/>
              <a:p>
                <a:r>
                  <a:rPr lang="en-US" dirty="0" smtClean="0">
                    <a:solidFill>
                      <a:srgbClr val="FFFFFF"/>
                    </a:solidFill>
                  </a:rPr>
                  <a:t>Day 2 </a:t>
                </a:r>
                <a:endParaRPr lang="en-US" dirty="0">
                  <a:solidFill>
                    <a:srgbClr val="FFFFFF"/>
                  </a:solidFill>
                </a:endParaRPr>
              </a:p>
            </p:txBody>
          </p:sp>
          <p:sp>
            <p:nvSpPr>
              <p:cNvPr id="9" name="TextBox 8"/>
              <p:cNvSpPr txBox="1"/>
              <p:nvPr/>
            </p:nvSpPr>
            <p:spPr>
              <a:xfrm>
                <a:off x="3499928" y="1451832"/>
                <a:ext cx="1291315" cy="432529"/>
              </a:xfrm>
              <a:prstGeom prst="rect">
                <a:avLst/>
              </a:prstGeom>
              <a:noFill/>
            </p:spPr>
            <p:txBody>
              <a:bodyPr wrap="square" rtlCol="0">
                <a:spAutoFit/>
              </a:bodyPr>
              <a:lstStyle/>
              <a:p>
                <a:r>
                  <a:rPr lang="en-US" dirty="0" smtClean="0">
                    <a:solidFill>
                      <a:srgbClr val="FFFFFF"/>
                    </a:solidFill>
                  </a:rPr>
                  <a:t>Day 3</a:t>
                </a:r>
                <a:endParaRPr lang="en-US" dirty="0">
                  <a:solidFill>
                    <a:srgbClr val="FFFFFF"/>
                  </a:solidFill>
                </a:endParaRPr>
              </a:p>
            </p:txBody>
          </p:sp>
          <p:sp>
            <p:nvSpPr>
              <p:cNvPr id="10" name="TextBox 9"/>
              <p:cNvSpPr txBox="1"/>
              <p:nvPr/>
            </p:nvSpPr>
            <p:spPr>
              <a:xfrm>
                <a:off x="5258991" y="1451832"/>
                <a:ext cx="1291315" cy="432529"/>
              </a:xfrm>
              <a:prstGeom prst="rect">
                <a:avLst/>
              </a:prstGeom>
              <a:noFill/>
            </p:spPr>
            <p:txBody>
              <a:bodyPr wrap="square" rtlCol="0">
                <a:spAutoFit/>
              </a:bodyPr>
              <a:lstStyle/>
              <a:p>
                <a:r>
                  <a:rPr lang="en-US" dirty="0" smtClean="0">
                    <a:solidFill>
                      <a:srgbClr val="FFFFFF"/>
                    </a:solidFill>
                  </a:rPr>
                  <a:t>Day 4 </a:t>
                </a:r>
                <a:endParaRPr lang="en-US" dirty="0">
                  <a:solidFill>
                    <a:srgbClr val="FFFFFF"/>
                  </a:solidFill>
                </a:endParaRPr>
              </a:p>
            </p:txBody>
          </p:sp>
          <p:sp>
            <p:nvSpPr>
              <p:cNvPr id="11" name="TextBox 10"/>
              <p:cNvSpPr txBox="1"/>
              <p:nvPr/>
            </p:nvSpPr>
            <p:spPr>
              <a:xfrm>
                <a:off x="7021122" y="1451832"/>
                <a:ext cx="1291315" cy="432529"/>
              </a:xfrm>
              <a:prstGeom prst="rect">
                <a:avLst/>
              </a:prstGeom>
              <a:noFill/>
            </p:spPr>
            <p:txBody>
              <a:bodyPr wrap="square" rtlCol="0">
                <a:spAutoFit/>
              </a:bodyPr>
              <a:lstStyle/>
              <a:p>
                <a:r>
                  <a:rPr lang="en-US" dirty="0" smtClean="0">
                    <a:solidFill>
                      <a:srgbClr val="FFFFFF"/>
                    </a:solidFill>
                  </a:rPr>
                  <a:t>Day 5</a:t>
                </a:r>
                <a:endParaRPr lang="en-US" dirty="0">
                  <a:solidFill>
                    <a:srgbClr val="FFFFFF"/>
                  </a:solidFill>
                </a:endParaRPr>
              </a:p>
            </p:txBody>
          </p:sp>
          <p:sp>
            <p:nvSpPr>
              <p:cNvPr id="12" name="TextBox 11"/>
              <p:cNvSpPr txBox="1"/>
              <p:nvPr/>
            </p:nvSpPr>
            <p:spPr>
              <a:xfrm>
                <a:off x="8777119" y="1436524"/>
                <a:ext cx="1291315" cy="432529"/>
              </a:xfrm>
              <a:prstGeom prst="rect">
                <a:avLst/>
              </a:prstGeom>
              <a:noFill/>
            </p:spPr>
            <p:txBody>
              <a:bodyPr wrap="square" rtlCol="0">
                <a:spAutoFit/>
              </a:bodyPr>
              <a:lstStyle/>
              <a:p>
                <a:r>
                  <a:rPr lang="en-US" dirty="0" smtClean="0">
                    <a:solidFill>
                      <a:srgbClr val="FFFFFF"/>
                    </a:solidFill>
                  </a:rPr>
                  <a:t>Day 6</a:t>
                </a:r>
                <a:endParaRPr lang="en-US" dirty="0">
                  <a:solidFill>
                    <a:srgbClr val="FFFFFF"/>
                  </a:solidFill>
                </a:endParaRPr>
              </a:p>
            </p:txBody>
          </p:sp>
          <p:sp>
            <p:nvSpPr>
              <p:cNvPr id="13" name="TextBox 12"/>
              <p:cNvSpPr txBox="1"/>
              <p:nvPr/>
            </p:nvSpPr>
            <p:spPr>
              <a:xfrm>
                <a:off x="10533118" y="1436524"/>
                <a:ext cx="1291315" cy="432529"/>
              </a:xfrm>
              <a:prstGeom prst="rect">
                <a:avLst/>
              </a:prstGeom>
              <a:noFill/>
            </p:spPr>
            <p:txBody>
              <a:bodyPr wrap="square" rtlCol="0">
                <a:spAutoFit/>
              </a:bodyPr>
              <a:lstStyle/>
              <a:p>
                <a:r>
                  <a:rPr lang="en-US" dirty="0" smtClean="0">
                    <a:solidFill>
                      <a:srgbClr val="FFFFFF"/>
                    </a:solidFill>
                  </a:rPr>
                  <a:t>Day 7 </a:t>
                </a:r>
                <a:endParaRPr lang="en-US" dirty="0">
                  <a:solidFill>
                    <a:srgbClr val="FFFFFF"/>
                  </a:solidFill>
                </a:endParaRPr>
              </a:p>
            </p:txBody>
          </p:sp>
        </p:grpSp>
        <p:sp>
          <p:nvSpPr>
            <p:cNvPr id="22" name="TextBox 21"/>
            <p:cNvSpPr txBox="1"/>
            <p:nvPr/>
          </p:nvSpPr>
          <p:spPr>
            <a:xfrm>
              <a:off x="2719001" y="18530571"/>
              <a:ext cx="5622410" cy="2308324"/>
            </a:xfrm>
            <a:prstGeom prst="rect">
              <a:avLst/>
            </a:prstGeom>
            <a:solidFill>
              <a:srgbClr val="000000">
                <a:alpha val="24000"/>
              </a:srgbClr>
            </a:solidFill>
          </p:spPr>
          <p:txBody>
            <a:bodyPr wrap="square" rtlCol="0">
              <a:spAutoFit/>
            </a:bodyPr>
            <a:lstStyle/>
            <a:p>
              <a:r>
                <a:rPr lang="en-US" sz="7200" dirty="0" smtClean="0">
                  <a:solidFill>
                    <a:srgbClr val="FFFFFF"/>
                  </a:solidFill>
                </a:rPr>
                <a:t>Exponential growth</a:t>
              </a:r>
              <a:endParaRPr lang="en-US" sz="7200" dirty="0">
                <a:solidFill>
                  <a:srgbClr val="FFFFFF"/>
                </a:solidFill>
              </a:endParaRPr>
            </a:p>
          </p:txBody>
        </p:sp>
        <p:sp>
          <p:nvSpPr>
            <p:cNvPr id="39" name="Rectangle 38"/>
            <p:cNvSpPr/>
            <p:nvPr/>
          </p:nvSpPr>
          <p:spPr>
            <a:xfrm>
              <a:off x="8341411" y="18585792"/>
              <a:ext cx="33464635" cy="2268313"/>
            </a:xfrm>
            <a:prstGeom prst="rect">
              <a:avLst/>
            </a:prstGeom>
            <a:solidFill>
              <a:schemeClr val="tx1">
                <a:alpha val="38000"/>
              </a:schemeClr>
            </a:solidFill>
          </p:spPr>
          <p:txBody>
            <a:bodyPr wrap="square">
              <a:spAutoFit/>
            </a:bodyPr>
            <a:lstStyle/>
            <a:p>
              <a:pPr algn="just">
                <a:lnSpc>
                  <a:spcPct val="90000"/>
                </a:lnSpc>
              </a:pPr>
              <a:r>
                <a:rPr lang="en-US" sz="4800" dirty="0" smtClean="0">
                  <a:solidFill>
                    <a:srgbClr val="FFFFFF"/>
                  </a:solidFill>
                </a:rPr>
                <a:t>Exponential growth starts slowly, but leads to very rapid changes that can be hard to react to. For example, there is one zombie on day one and every day each zombie can infect one human. For the first few days the problem looks manageable. On day 6 half the humans have become zombies, but there is still a healthy human population. </a:t>
              </a:r>
              <a:r>
                <a:rPr lang="en-US" sz="6000" dirty="0" smtClean="0">
                  <a:solidFill>
                    <a:srgbClr val="FFFFFF"/>
                  </a:solidFill>
                </a:rPr>
                <a:t>On day 7 all the humans are zombies!!</a:t>
              </a:r>
              <a:endParaRPr lang="en-US" sz="6000" dirty="0">
                <a:solidFill>
                  <a:srgbClr val="FFFFFF"/>
                </a:solidFill>
              </a:endParaRPr>
            </a:p>
          </p:txBody>
        </p:sp>
      </p:grpSp>
      <p:pic>
        <p:nvPicPr>
          <p:cNvPr id="40" name="Picture 39"/>
          <p:cNvPicPr/>
          <p:nvPr/>
        </p:nvPicPr>
        <p:blipFill rotWithShape="1">
          <a:blip r:embed="rId10">
            <a:extLst>
              <a:ext uri="{28A0092B-C50C-407E-A947-70E740481C1C}">
                <a14:useLocalDpi xmlns:a14="http://schemas.microsoft.com/office/drawing/2010/main" val="0"/>
              </a:ext>
            </a:extLst>
          </a:blip>
          <a:srcRect t="69" b="24129"/>
          <a:stretch/>
        </p:blipFill>
        <p:spPr>
          <a:xfrm>
            <a:off x="261811" y="428460"/>
            <a:ext cx="3397164" cy="2578608"/>
          </a:xfrm>
          <a:prstGeom prst="rect">
            <a:avLst/>
          </a:prstGeom>
          <a:solidFill>
            <a:schemeClr val="bg1">
              <a:alpha val="95000"/>
            </a:schemeClr>
          </a:solidFill>
        </p:spPr>
      </p:pic>
      <p:pic>
        <p:nvPicPr>
          <p:cNvPr id="41" name="Picture 40"/>
          <p:cNvPicPr>
            <a:picLocks noChangeAspect="1"/>
          </p:cNvPicPr>
          <p:nvPr/>
        </p:nvPicPr>
        <p:blipFill>
          <a:blip r:embed="rId11">
            <a:alphaModFix amt="74000"/>
          </a:blip>
          <a:stretch>
            <a:fillRect/>
          </a:stretch>
        </p:blipFill>
        <p:spPr>
          <a:xfrm>
            <a:off x="2677234" y="10222290"/>
            <a:ext cx="10442099" cy="10927475"/>
          </a:xfrm>
          <a:prstGeom prst="rect">
            <a:avLst/>
          </a:prstGeom>
          <a:noFill/>
        </p:spPr>
      </p:pic>
      <p:pic>
        <p:nvPicPr>
          <p:cNvPr id="42" name="Picture 41"/>
          <p:cNvPicPr>
            <a:picLocks noChangeAspect="1"/>
          </p:cNvPicPr>
          <p:nvPr/>
        </p:nvPicPr>
        <p:blipFill>
          <a:blip r:embed="rId12">
            <a:alphaModFix amt="74000"/>
          </a:blip>
          <a:stretch>
            <a:fillRect/>
          </a:stretch>
        </p:blipFill>
        <p:spPr>
          <a:xfrm>
            <a:off x="28340316" y="13598962"/>
            <a:ext cx="13465730" cy="7423827"/>
          </a:xfrm>
          <a:prstGeom prst="rect">
            <a:avLst/>
          </a:prstGeom>
        </p:spPr>
      </p:pic>
      <p:sp>
        <p:nvSpPr>
          <p:cNvPr id="43" name="Rectangle 42"/>
          <p:cNvSpPr/>
          <p:nvPr/>
        </p:nvSpPr>
        <p:spPr>
          <a:xfrm>
            <a:off x="3039208" y="4902272"/>
            <a:ext cx="38766838" cy="4262706"/>
          </a:xfrm>
          <a:prstGeom prst="rect">
            <a:avLst/>
          </a:prstGeom>
          <a:solidFill>
            <a:schemeClr val="tx1">
              <a:alpha val="17000"/>
            </a:schemeClr>
          </a:solidFill>
        </p:spPr>
        <p:txBody>
          <a:bodyPr wrap="square">
            <a:spAutoFit/>
          </a:bodyPr>
          <a:lstStyle/>
          <a:p>
            <a:pPr algn="just">
              <a:lnSpc>
                <a:spcPct val="90000"/>
              </a:lnSpc>
            </a:pPr>
            <a:r>
              <a:rPr lang="en-US" sz="6000" dirty="0" smtClean="0">
                <a:solidFill>
                  <a:srgbClr val="FFFFFF"/>
                </a:solidFill>
              </a:rPr>
              <a:t>In this course, we study the dynamics of the global human ecosystem – the population, the carrying capacity, and the ecological impact of our species on this planet. Humanity has shot up in population over the last 100 years, leading to a global crisis in pollution, mass extinctions, deforestation, and global warming. Where will we end up?   Will we extinguish ourselves along with the polar bears and the tree frogs, or will we dig into this very difficult problem, understand it well, and find our way out of this mess. </a:t>
            </a:r>
            <a:r>
              <a:rPr lang="en-US" sz="6000" b="1" u="sng" dirty="0" smtClean="0">
                <a:solidFill>
                  <a:srgbClr val="FFFFFF"/>
                </a:solidFill>
              </a:rPr>
              <a:t>Isn’t it about time we started talking about overpopulation</a:t>
            </a:r>
            <a:r>
              <a:rPr lang="en-US" sz="6000" b="1" dirty="0" smtClean="0">
                <a:solidFill>
                  <a:srgbClr val="FFFFFF"/>
                </a:solidFill>
              </a:rPr>
              <a:t>?</a:t>
            </a:r>
            <a:endParaRPr lang="en-US" sz="6000" b="1" dirty="0">
              <a:solidFill>
                <a:srgbClr val="FFFFFF"/>
              </a:solidFill>
            </a:endParaRPr>
          </a:p>
        </p:txBody>
      </p:sp>
      <p:pic>
        <p:nvPicPr>
          <p:cNvPr id="44" name="Picture 43"/>
          <p:cNvPicPr>
            <a:picLocks noChangeAspect="1"/>
          </p:cNvPicPr>
          <p:nvPr/>
        </p:nvPicPr>
        <p:blipFill>
          <a:blip r:embed="rId13">
            <a:alphaModFix amt="74000"/>
          </a:blip>
          <a:stretch>
            <a:fillRect/>
          </a:stretch>
        </p:blipFill>
        <p:spPr>
          <a:xfrm>
            <a:off x="13606742" y="10186884"/>
            <a:ext cx="14452600" cy="7073900"/>
          </a:xfrm>
          <a:prstGeom prst="rect">
            <a:avLst/>
          </a:prstGeom>
          <a:noFill/>
        </p:spPr>
      </p:pic>
      <p:sp>
        <p:nvSpPr>
          <p:cNvPr id="47" name="TextBox 46"/>
          <p:cNvSpPr txBox="1"/>
          <p:nvPr/>
        </p:nvSpPr>
        <p:spPr>
          <a:xfrm>
            <a:off x="28878877" y="10222290"/>
            <a:ext cx="12927169" cy="3046988"/>
          </a:xfrm>
          <a:prstGeom prst="rect">
            <a:avLst/>
          </a:prstGeom>
          <a:solidFill>
            <a:schemeClr val="tx1">
              <a:alpha val="16000"/>
            </a:schemeClr>
          </a:solidFill>
        </p:spPr>
        <p:txBody>
          <a:bodyPr wrap="square" rtlCol="0">
            <a:spAutoFit/>
          </a:bodyPr>
          <a:lstStyle/>
          <a:p>
            <a:r>
              <a:rPr lang="en-US" sz="4800" dirty="0" smtClean="0">
                <a:solidFill>
                  <a:srgbClr val="FFFFFF"/>
                </a:solidFill>
              </a:rPr>
              <a:t>Ecological footprint: What is the total amount of Earth’s surface dedicated to keeping YOU alive – your food, your energy, your waste. That is your ecological foot print.</a:t>
            </a:r>
            <a:endParaRPr lang="en-US" sz="4800" dirty="0">
              <a:solidFill>
                <a:srgbClr val="FFFFFF"/>
              </a:solidFill>
            </a:endParaRPr>
          </a:p>
        </p:txBody>
      </p:sp>
      <p:sp>
        <p:nvSpPr>
          <p:cNvPr id="49" name="TextBox 48"/>
          <p:cNvSpPr txBox="1"/>
          <p:nvPr/>
        </p:nvSpPr>
        <p:spPr>
          <a:xfrm>
            <a:off x="13882832" y="17647331"/>
            <a:ext cx="13670820" cy="4299895"/>
          </a:xfrm>
          <a:prstGeom prst="rect">
            <a:avLst/>
          </a:prstGeom>
          <a:solidFill>
            <a:schemeClr val="tx1">
              <a:alpha val="16000"/>
            </a:schemeClr>
          </a:solidFill>
        </p:spPr>
        <p:txBody>
          <a:bodyPr wrap="square" rtlCol="0">
            <a:spAutoFit/>
          </a:bodyPr>
          <a:lstStyle/>
          <a:p>
            <a:pPr>
              <a:lnSpc>
                <a:spcPts val="5360"/>
              </a:lnSpc>
            </a:pPr>
            <a:r>
              <a:rPr lang="en-US" sz="4800" dirty="0" smtClean="0">
                <a:solidFill>
                  <a:srgbClr val="FFFFFF"/>
                </a:solidFill>
              </a:rPr>
              <a:t>Systems dynamics: Where does our food come from? Where does our carbon go when we breathe it out? How do our decisions affect our quality of life? A systems dynamics model attempts to capture these qualities and quantities so that we may understand the big picture.</a:t>
            </a:r>
            <a:endParaRPr lang="en-US" sz="4800" dirty="0">
              <a:solidFill>
                <a:srgbClr val="FFFFFF"/>
              </a:solidFill>
            </a:endParaRPr>
          </a:p>
        </p:txBody>
      </p:sp>
      <p:sp>
        <p:nvSpPr>
          <p:cNvPr id="50" name="TextBox 49"/>
          <p:cNvSpPr txBox="1"/>
          <p:nvPr/>
        </p:nvSpPr>
        <p:spPr>
          <a:xfrm>
            <a:off x="3011454" y="31482670"/>
            <a:ext cx="37916988" cy="954107"/>
          </a:xfrm>
          <a:prstGeom prst="rect">
            <a:avLst/>
          </a:prstGeom>
          <a:noFill/>
        </p:spPr>
        <p:txBody>
          <a:bodyPr wrap="square" rtlCol="0">
            <a:spAutoFit/>
          </a:bodyPr>
          <a:lstStyle/>
          <a:p>
            <a:pPr algn="ctr"/>
            <a:r>
              <a:rPr lang="en-US" sz="2800" dirty="0" smtClean="0">
                <a:solidFill>
                  <a:schemeClr val="bg1">
                    <a:lumMod val="85000"/>
                  </a:schemeClr>
                </a:solidFill>
              </a:rPr>
              <a:t>Luke </a:t>
            </a:r>
            <a:r>
              <a:rPr lang="en-US" sz="2800" dirty="0" err="1" smtClean="0">
                <a:solidFill>
                  <a:schemeClr val="bg1">
                    <a:lumMod val="85000"/>
                  </a:schemeClr>
                </a:solidFill>
              </a:rPr>
              <a:t>Buscher</a:t>
            </a:r>
            <a:r>
              <a:rPr lang="en-US" sz="2800" dirty="0" smtClean="0">
                <a:solidFill>
                  <a:schemeClr val="bg1">
                    <a:lumMod val="85000"/>
                  </a:schemeClr>
                </a:solidFill>
              </a:rPr>
              <a:t> , Reilly Cooper , Christopher Hartline , Evan </a:t>
            </a:r>
            <a:r>
              <a:rPr lang="en-US" sz="2800" dirty="0" err="1" smtClean="0">
                <a:solidFill>
                  <a:schemeClr val="bg1">
                    <a:lumMod val="85000"/>
                  </a:schemeClr>
                </a:solidFill>
              </a:rPr>
              <a:t>Homone</a:t>
            </a:r>
            <a:r>
              <a:rPr lang="en-US" sz="2800" dirty="0" smtClean="0">
                <a:solidFill>
                  <a:schemeClr val="bg1">
                    <a:lumMod val="85000"/>
                  </a:schemeClr>
                </a:solidFill>
              </a:rPr>
              <a:t> , </a:t>
            </a:r>
            <a:r>
              <a:rPr lang="en-US" sz="2800" dirty="0" err="1" smtClean="0">
                <a:solidFill>
                  <a:schemeClr val="bg1">
                    <a:lumMod val="85000"/>
                  </a:schemeClr>
                </a:solidFill>
              </a:rPr>
              <a:t>Ikram</a:t>
            </a:r>
            <a:r>
              <a:rPr lang="en-US" sz="2800" dirty="0" smtClean="0">
                <a:solidFill>
                  <a:schemeClr val="bg1">
                    <a:lumMod val="85000"/>
                  </a:schemeClr>
                </a:solidFill>
              </a:rPr>
              <a:t> </a:t>
            </a:r>
            <a:r>
              <a:rPr lang="en-US" sz="2800" dirty="0" err="1" smtClean="0">
                <a:solidFill>
                  <a:schemeClr val="bg1">
                    <a:lumMod val="85000"/>
                  </a:schemeClr>
                </a:solidFill>
              </a:rPr>
              <a:t>Hussain</a:t>
            </a:r>
            <a:r>
              <a:rPr lang="en-US" sz="2800" dirty="0" smtClean="0">
                <a:solidFill>
                  <a:schemeClr val="bg1">
                    <a:lumMod val="85000"/>
                  </a:schemeClr>
                </a:solidFill>
              </a:rPr>
              <a:t>, Vijay </a:t>
            </a:r>
            <a:r>
              <a:rPr lang="en-US" sz="2800" dirty="0" err="1" smtClean="0">
                <a:solidFill>
                  <a:schemeClr val="bg1">
                    <a:lumMod val="85000"/>
                  </a:schemeClr>
                </a:solidFill>
              </a:rPr>
              <a:t>Jani</a:t>
            </a:r>
            <a:r>
              <a:rPr lang="en-US" sz="2800" dirty="0" smtClean="0">
                <a:solidFill>
                  <a:schemeClr val="bg1">
                    <a:lumMod val="85000"/>
                  </a:schemeClr>
                </a:solidFill>
              </a:rPr>
              <a:t> , Thomas Jordan , Rachel Kaufman , Catherine Mann , Jake Nelson, Rebecca Nguyen, Ben Price , Tamar </a:t>
            </a:r>
            <a:r>
              <a:rPr lang="en-US" sz="2800" dirty="0" err="1" smtClean="0">
                <a:solidFill>
                  <a:schemeClr val="bg1">
                    <a:lumMod val="85000"/>
                  </a:schemeClr>
                </a:solidFill>
              </a:rPr>
              <a:t>Rogoszinski</a:t>
            </a:r>
            <a:r>
              <a:rPr lang="en-US" sz="2800" dirty="0" smtClean="0">
                <a:solidFill>
                  <a:schemeClr val="bg1">
                    <a:lumMod val="85000"/>
                  </a:schemeClr>
                </a:solidFill>
              </a:rPr>
              <a:t>, and Professor Chris Bystroff, Biological Sciences.</a:t>
            </a:r>
            <a:br>
              <a:rPr lang="en-US" sz="2800" dirty="0" smtClean="0">
                <a:solidFill>
                  <a:schemeClr val="bg1">
                    <a:lumMod val="85000"/>
                  </a:schemeClr>
                </a:solidFill>
              </a:rPr>
            </a:br>
            <a:r>
              <a:rPr lang="en-US" sz="2800" dirty="0" smtClean="0">
                <a:solidFill>
                  <a:schemeClr val="bg1">
                    <a:lumMod val="85000"/>
                  </a:schemeClr>
                </a:solidFill>
              </a:rPr>
              <a:t>Contact Prof Bystroff at </a:t>
            </a:r>
            <a:r>
              <a:rPr lang="en-US" sz="2800" dirty="0" err="1" smtClean="0">
                <a:solidFill>
                  <a:schemeClr val="bg1">
                    <a:lumMod val="85000"/>
                  </a:schemeClr>
                </a:solidFill>
              </a:rPr>
              <a:t>bystrc@rpi.edu</a:t>
            </a:r>
            <a:endParaRPr lang="en-US" sz="2800" dirty="0">
              <a:solidFill>
                <a:schemeClr val="bg1">
                  <a:lumMod val="85000"/>
                </a:schemeClr>
              </a:solidFill>
            </a:endParaRPr>
          </a:p>
        </p:txBody>
      </p:sp>
      <p:pic>
        <p:nvPicPr>
          <p:cNvPr id="51" name="Picture 50"/>
          <p:cNvPicPr>
            <a:picLocks noChangeAspect="1"/>
          </p:cNvPicPr>
          <p:nvPr/>
        </p:nvPicPr>
        <p:blipFill>
          <a:blip r:embed="rId14"/>
          <a:stretch>
            <a:fillRect/>
          </a:stretch>
        </p:blipFill>
        <p:spPr>
          <a:xfrm>
            <a:off x="20418648" y="10885537"/>
            <a:ext cx="990600" cy="990600"/>
          </a:xfrm>
          <a:prstGeom prst="rect">
            <a:avLst/>
          </a:prstGeom>
        </p:spPr>
      </p:pic>
      <p:sp>
        <p:nvSpPr>
          <p:cNvPr id="52" name="TextBox 51"/>
          <p:cNvSpPr txBox="1"/>
          <p:nvPr/>
        </p:nvSpPr>
        <p:spPr>
          <a:xfrm>
            <a:off x="21409248" y="11301519"/>
            <a:ext cx="2053542" cy="400110"/>
          </a:xfrm>
          <a:prstGeom prst="rect">
            <a:avLst/>
          </a:prstGeom>
          <a:noFill/>
        </p:spPr>
        <p:txBody>
          <a:bodyPr wrap="none" rtlCol="0">
            <a:spAutoFit/>
          </a:bodyPr>
          <a:lstStyle/>
          <a:p>
            <a:r>
              <a:rPr lang="en-US" sz="2000" dirty="0" err="1" smtClean="0"/>
              <a:t>insightmaker.com</a:t>
            </a:r>
            <a:endParaRPr lang="en-US" sz="2000" dirty="0"/>
          </a:p>
        </p:txBody>
      </p:sp>
    </p:spTree>
    <p:extLst>
      <p:ext uri="{BB962C8B-B14F-4D97-AF65-F5344CB8AC3E}">
        <p14:creationId xmlns:p14="http://schemas.microsoft.com/office/powerpoint/2010/main" val="1276336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397</TotalTime>
  <Words>344</Words>
  <Application>Microsoft Macintosh PowerPoint</Application>
  <PresentationFormat>Custom</PresentationFormat>
  <Paragraphs>15</Paragraphs>
  <Slides>1</Slides>
  <Notes>0</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Office Theme</vt:lpstr>
      <vt:lpstr>Custom Design</vt:lpstr>
      <vt:lpstr>BIOL 4961 Human Population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Bystroff</dc:creator>
  <cp:lastModifiedBy>Chris Bystroff</cp:lastModifiedBy>
  <cp:revision>15</cp:revision>
  <dcterms:created xsi:type="dcterms:W3CDTF">2016-04-15T21:53:11Z</dcterms:created>
  <dcterms:modified xsi:type="dcterms:W3CDTF">2016-04-16T04:52:06Z</dcterms:modified>
</cp:coreProperties>
</file>